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  <p:sldMasterId id="2147483699" r:id="rId5"/>
    <p:sldMasterId id="2147483691" r:id="rId6"/>
  </p:sldMasterIdLst>
  <p:notesMasterIdLst>
    <p:notesMasterId r:id="rId12"/>
  </p:notesMasterIdLst>
  <p:sldIdLst>
    <p:sldId id="12034" r:id="rId7"/>
    <p:sldId id="12056" r:id="rId8"/>
    <p:sldId id="12058" r:id="rId9"/>
    <p:sldId id="12057" r:id="rId10"/>
    <p:sldId id="12059" r:id="rId11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PSON,Glen" initials="S" lastIdx="1" clrIdx="0">
    <p:extLst>
      <p:ext uri="{19B8F6BF-5375-455C-9EA6-DF929625EA0E}">
        <p15:presenceInfo xmlns:p15="http://schemas.microsoft.com/office/powerpoint/2012/main" userId="S::Glen.Simpson@dese.gov.au::92bbd76e-216b-4a8c-8615-9ea2c60e0c22" providerId="AD"/>
      </p:ext>
    </p:extLst>
  </p:cmAuthor>
  <p:cmAuthor id="2" name="DAL CORTIVO,Brooke" initials="DC" lastIdx="4" clrIdx="1">
    <p:extLst>
      <p:ext uri="{19B8F6BF-5375-455C-9EA6-DF929625EA0E}">
        <p15:presenceInfo xmlns:p15="http://schemas.microsoft.com/office/powerpoint/2012/main" userId="S::Brooke.DalCortivo@dese.gov.au::6d5a2bf2-4e3e-4f9b-8029-f43fe5f53f62" providerId="AD"/>
      </p:ext>
    </p:extLst>
  </p:cmAuthor>
  <p:cmAuthor id="3" name="O'LEARY,Maeve" initials="O'" lastIdx="2" clrIdx="2">
    <p:extLst>
      <p:ext uri="{19B8F6BF-5375-455C-9EA6-DF929625EA0E}">
        <p15:presenceInfo xmlns:p15="http://schemas.microsoft.com/office/powerpoint/2012/main" userId="S::maeve.oleary@dese.gov.au::d2850104-260d-43ef-92ea-15812df41fe2" providerId="AD"/>
      </p:ext>
    </p:extLst>
  </p:cmAuthor>
  <p:cmAuthor id="4" name="SMITH,Nikki" initials="S" lastIdx="1" clrIdx="3">
    <p:extLst>
      <p:ext uri="{19B8F6BF-5375-455C-9EA6-DF929625EA0E}">
        <p15:presenceInfo xmlns:p15="http://schemas.microsoft.com/office/powerpoint/2012/main" userId="S::Nikki.Smith2@dese.gov.au::1dfff69c-c2ef-469b-b5cc-25660ad7a9e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8640"/>
    <a:srgbClr val="082354"/>
    <a:srgbClr val="0B5FA4"/>
    <a:srgbClr val="0076BD"/>
    <a:srgbClr val="006A88"/>
    <a:srgbClr val="0E77CD"/>
    <a:srgbClr val="00588E"/>
    <a:srgbClr val="77BDF6"/>
    <a:srgbClr val="02B2A6"/>
    <a:srgbClr val="051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120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29/06/2022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7727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76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2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6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Tx/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3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4000" y="2044800"/>
            <a:ext cx="6858000" cy="457323"/>
          </a:xfrm>
        </p:spPr>
        <p:txBody>
          <a:bodyPr lIns="0" tIns="0" rIns="0" bIns="0" anchor="t" anchorCtr="0">
            <a:normAutofit/>
          </a:bodyPr>
          <a:lstStyle>
            <a:lvl1pPr algn="l">
              <a:defRPr sz="25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Title of the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4000" y="2574000"/>
            <a:ext cx="6858000" cy="43217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 title </a:t>
            </a:r>
            <a:r>
              <a:rPr lang="en-US" err="1"/>
              <a:t>xxxxxxxxxxxxxxxxxxxxxxxxxxxxxx</a:t>
            </a:r>
            <a:endParaRPr lang="en-AU" b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144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44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2841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364188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102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b="1">
                <a:solidFill>
                  <a:schemeClr val="bg2"/>
                </a:solidFill>
              </a:rPr>
              <a:t>Subtitle style  </a:t>
            </a:r>
            <a:r>
              <a:rPr lang="en-AU" b="1">
                <a:solidFill>
                  <a:srgbClr val="E9A913"/>
                </a:solidFill>
              </a:rPr>
              <a:t>|</a:t>
            </a:r>
            <a:r>
              <a:rPr lang="en-AU" b="1">
                <a:solidFill>
                  <a:schemeClr val="bg2"/>
                </a:solidFill>
              </a:rPr>
              <a:t>  et </a:t>
            </a:r>
            <a:r>
              <a:rPr lang="en-AU" b="1" err="1">
                <a:solidFill>
                  <a:schemeClr val="bg2"/>
                </a:solidFill>
              </a:rPr>
              <a:t>milliaea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doluptatur</a:t>
            </a:r>
            <a:r>
              <a:rPr lang="en-AU" b="1">
                <a:solidFill>
                  <a:schemeClr val="bg2"/>
                </a:solidFill>
              </a:rPr>
              <a:t>  </a:t>
            </a:r>
            <a:r>
              <a:rPr lang="en-AU" b="1">
                <a:solidFill>
                  <a:srgbClr val="E9A913"/>
                </a:solidFill>
              </a:rPr>
              <a:t>|</a:t>
            </a:r>
            <a:r>
              <a:rPr lang="en-AU" b="1">
                <a:solidFill>
                  <a:schemeClr val="bg2"/>
                </a:solidFill>
              </a:rPr>
              <a:t>  as </a:t>
            </a:r>
            <a:r>
              <a:rPr lang="en-AU" b="1" err="1">
                <a:solidFill>
                  <a:schemeClr val="bg2"/>
                </a:solidFill>
              </a:rPr>
              <a:t>molupti</a:t>
            </a:r>
            <a:r>
              <a:rPr lang="en-AU" b="1">
                <a:solidFill>
                  <a:schemeClr val="bg2"/>
                </a:solidFill>
              </a:rPr>
              <a:t> </a:t>
            </a:r>
            <a:r>
              <a:rPr lang="en-AU" b="1" err="1">
                <a:solidFill>
                  <a:schemeClr val="bg2"/>
                </a:solidFill>
              </a:rPr>
              <a:t>oribus</a:t>
            </a:r>
            <a:endParaRPr lang="en-AU" b="1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3BC88-7E36-4428-94BF-D011E0F038CB}" type="datetimeFigureOut">
              <a:rPr lang="en-US" smtClean="0"/>
              <a:t>6/29/2022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72025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72025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BDF8A-F3AC-4977-BAC0-38A6441328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0E77CD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05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002D3F"/>
          </a:solidFill>
          <a:latin typeface="+mn-lt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9200"/>
            <a:ext cx="6579900" cy="9937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0000"/>
            <a:ext cx="7886700" cy="30243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909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B524D-D47C-4F97-90BB-F19850F88D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459" y="1917925"/>
            <a:ext cx="7889302" cy="762223"/>
          </a:xfrm>
        </p:spPr>
        <p:txBody>
          <a:bodyPr anchor="b">
            <a:normAutofit/>
          </a:bodyPr>
          <a:lstStyle/>
          <a:p>
            <a:r>
              <a:rPr lang="en-AU" sz="3600">
                <a:latin typeface="Public Sans" pitchFamily="2" charset="0"/>
              </a:rPr>
              <a:t>Changes to the AISS Payment Process</a:t>
            </a:r>
          </a:p>
        </p:txBody>
      </p:sp>
      <p:sp>
        <p:nvSpPr>
          <p:cNvPr id="18" name="Subtitle 17"/>
          <p:cNvSpPr>
            <a:spLocks noGrp="1"/>
          </p:cNvSpPr>
          <p:nvPr>
            <p:ph type="subTitle" idx="1"/>
          </p:nvPr>
        </p:nvSpPr>
        <p:spPr>
          <a:xfrm>
            <a:off x="904459" y="2752025"/>
            <a:ext cx="6858000" cy="432179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AU" b="0">
                <a:latin typeface="Public Sans"/>
              </a:rPr>
              <a:t>June 2022</a:t>
            </a:r>
          </a:p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402A6DE-5594-4863-A816-1D5F0B412DFD}"/>
              </a:ext>
            </a:extLst>
          </p:cNvPr>
          <p:cNvSpPr/>
          <p:nvPr/>
        </p:nvSpPr>
        <p:spPr>
          <a:xfrm>
            <a:off x="1958400" y="542371"/>
            <a:ext cx="1616761" cy="864096"/>
          </a:xfrm>
          <a:prstGeom prst="rect">
            <a:avLst/>
          </a:prstGeom>
          <a:solidFill>
            <a:srgbClr val="061532"/>
          </a:solidFill>
          <a:ln>
            <a:solidFill>
              <a:srgbClr val="0615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7A3250-593F-4C8E-AF54-D306F3F909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8400" y="542371"/>
            <a:ext cx="2985600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8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D95640D-07A8-4EC8-8CA6-B976074604C9}"/>
              </a:ext>
            </a:extLst>
          </p:cNvPr>
          <p:cNvGrpSpPr/>
          <p:nvPr/>
        </p:nvGrpSpPr>
        <p:grpSpPr>
          <a:xfrm>
            <a:off x="368152" y="447380"/>
            <a:ext cx="7046017" cy="734334"/>
            <a:chOff x="359444" y="255898"/>
            <a:chExt cx="7046017" cy="73433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D07CDCE-0CEF-4BC5-A77D-F89FBE3B8774}"/>
                </a:ext>
              </a:extLst>
            </p:cNvPr>
            <p:cNvSpPr/>
            <p:nvPr/>
          </p:nvSpPr>
          <p:spPr>
            <a:xfrm>
              <a:off x="660110" y="330678"/>
              <a:ext cx="6745351" cy="584775"/>
            </a:xfrm>
            <a:prstGeom prst="roundRect">
              <a:avLst>
                <a:gd name="adj" fmla="val 50000"/>
              </a:avLst>
            </a:prstGeom>
            <a:solidFill>
              <a:srgbClr val="0B5FA4"/>
            </a:solidFill>
            <a:ln>
              <a:solidFill>
                <a:srgbClr val="0B5F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 pitchFamily="2" charset="0"/>
                  <a:ea typeface="+mn-ea"/>
                  <a:cs typeface="+mn-cs"/>
                </a:rPr>
                <a:t>What is AISS?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D1649A9-A246-4E74-9FEE-AB39EA4BD415}"/>
                </a:ext>
              </a:extLst>
            </p:cNvPr>
            <p:cNvSpPr/>
            <p:nvPr/>
          </p:nvSpPr>
          <p:spPr>
            <a:xfrm>
              <a:off x="359444" y="255898"/>
              <a:ext cx="734334" cy="734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B5F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800" b="0" i="0" u="none" strike="noStrike" kern="1200" cap="none" spc="0" normalizeH="0" baseline="0" noProof="0">
                <a:ln>
                  <a:noFill/>
                </a:ln>
                <a:solidFill>
                  <a:srgbClr val="0A1732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A4E099-33DB-4682-ADB6-D37C3D60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26" y="1336261"/>
            <a:ext cx="7823548" cy="3305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Public Sans" pitchFamily="2" charset="0"/>
              </a:rPr>
              <a:t>The Additional Identified Skills Shortage (AISS) payment is available to eligible Apprentices in ten occupations experiencing national skills shortages.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Public Sans" pitchFamily="2" charset="0"/>
              </a:rPr>
              <a:t>Apprentices that commenced their qualification in one of the 10 occupations on or after 1 July 2019 are eligible for this payment.</a:t>
            </a:r>
          </a:p>
          <a:p>
            <a:endParaRPr lang="en-AU" dirty="0">
              <a:latin typeface="Public Sans" pitchFamily="2" charset="0"/>
            </a:endParaRPr>
          </a:p>
        </p:txBody>
      </p:sp>
      <p:pic>
        <p:nvPicPr>
          <p:cNvPr id="8" name="Graphic 7" descr="Money outline">
            <a:extLst>
              <a:ext uri="{FF2B5EF4-FFF2-40B4-BE49-F238E27FC236}">
                <a16:creationId xmlns:a16="http://schemas.microsoft.com/office/drawing/2014/main" id="{250D096B-BE5D-4F0B-BC1A-1B56D9153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42931" y="506779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79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D95640D-07A8-4EC8-8CA6-B976074604C9}"/>
              </a:ext>
            </a:extLst>
          </p:cNvPr>
          <p:cNvGrpSpPr/>
          <p:nvPr/>
        </p:nvGrpSpPr>
        <p:grpSpPr>
          <a:xfrm>
            <a:off x="368152" y="447380"/>
            <a:ext cx="7484077" cy="734334"/>
            <a:chOff x="359444" y="255898"/>
            <a:chExt cx="7484077" cy="73433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D07CDCE-0CEF-4BC5-A77D-F89FBE3B8774}"/>
                </a:ext>
              </a:extLst>
            </p:cNvPr>
            <p:cNvSpPr/>
            <p:nvPr/>
          </p:nvSpPr>
          <p:spPr>
            <a:xfrm>
              <a:off x="660110" y="330678"/>
              <a:ext cx="7183411" cy="584775"/>
            </a:xfrm>
            <a:prstGeom prst="roundRect">
              <a:avLst>
                <a:gd name="adj" fmla="val 50000"/>
              </a:avLst>
            </a:prstGeom>
            <a:solidFill>
              <a:srgbClr val="082354"/>
            </a:solidFill>
            <a:ln>
              <a:solidFill>
                <a:srgbClr val="082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 pitchFamily="2" charset="0"/>
                  <a:ea typeface="+mn-ea"/>
                  <a:cs typeface="+mn-cs"/>
                </a:rPr>
                <a:t>Changes to the AISS Process for Apprentices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D1649A9-A246-4E74-9FEE-AB39EA4BD415}"/>
                </a:ext>
              </a:extLst>
            </p:cNvPr>
            <p:cNvSpPr/>
            <p:nvPr/>
          </p:nvSpPr>
          <p:spPr>
            <a:xfrm>
              <a:off x="359444" y="255898"/>
              <a:ext cx="734334" cy="734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82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800" b="0" i="0" u="none" strike="noStrike" kern="1200" cap="none" spc="0" normalizeH="0" baseline="0" noProof="0">
                <a:ln>
                  <a:noFill/>
                </a:ln>
                <a:solidFill>
                  <a:srgbClr val="0A1732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A4E099-33DB-4682-ADB6-D37C3D60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26" y="1336261"/>
            <a:ext cx="7823548" cy="330522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AU" sz="1700" dirty="0">
                <a:latin typeface="Public Sans" pitchFamily="2" charset="0"/>
              </a:rPr>
              <a:t>The AISS payment incentive process for Apprentices has been simplified.</a:t>
            </a:r>
          </a:p>
          <a:p>
            <a:pPr>
              <a:lnSpc>
                <a:spcPct val="160000"/>
              </a:lnSpc>
            </a:pPr>
            <a:r>
              <a:rPr lang="en-AU" sz="1700" dirty="0">
                <a:latin typeface="Public Sans" pitchFamily="2" charset="0"/>
              </a:rPr>
              <a:t>Apprentices will no longer receive their AISS payment summary in the mail.</a:t>
            </a:r>
          </a:p>
          <a:p>
            <a:pPr>
              <a:lnSpc>
                <a:spcPct val="160000"/>
              </a:lnSpc>
            </a:pPr>
            <a:r>
              <a:rPr lang="en-AU" sz="1700" dirty="0">
                <a:latin typeface="Public Sans" pitchFamily="2" charset="0"/>
              </a:rPr>
              <a:t>From 1 July 2022, this will be automatically sent to the ATO as pre-filled information on the </a:t>
            </a:r>
            <a:r>
              <a:rPr lang="en-AU" sz="1700" dirty="0" err="1">
                <a:latin typeface="Public Sans" pitchFamily="2" charset="0"/>
              </a:rPr>
              <a:t>myTax</a:t>
            </a:r>
            <a:r>
              <a:rPr lang="en-AU" sz="1700" dirty="0">
                <a:latin typeface="Public Sans" pitchFamily="2" charset="0"/>
              </a:rPr>
              <a:t> portal.</a:t>
            </a:r>
          </a:p>
          <a:p>
            <a:pPr>
              <a:lnSpc>
                <a:spcPct val="160000"/>
              </a:lnSpc>
            </a:pPr>
            <a:r>
              <a:rPr lang="en-AU" sz="1700" dirty="0">
                <a:latin typeface="Public Sans" pitchFamily="2" charset="0"/>
              </a:rPr>
              <a:t>Apprentices will be able to use this pre-filled information to complete their tax returns. </a:t>
            </a:r>
          </a:p>
        </p:txBody>
      </p:sp>
      <p:pic>
        <p:nvPicPr>
          <p:cNvPr id="8" name="Graphic 7" descr="Mailbox outline">
            <a:extLst>
              <a:ext uri="{FF2B5EF4-FFF2-40B4-BE49-F238E27FC236}">
                <a16:creationId xmlns:a16="http://schemas.microsoft.com/office/drawing/2014/main" id="{E598BDEC-AAE3-4232-B87D-FD03F6D21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577" y="535805"/>
            <a:ext cx="557484" cy="5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54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D95640D-07A8-4EC8-8CA6-B976074604C9}"/>
              </a:ext>
            </a:extLst>
          </p:cNvPr>
          <p:cNvGrpSpPr/>
          <p:nvPr/>
        </p:nvGrpSpPr>
        <p:grpSpPr>
          <a:xfrm>
            <a:off x="368152" y="447380"/>
            <a:ext cx="7046017" cy="734334"/>
            <a:chOff x="359444" y="255898"/>
            <a:chExt cx="7046017" cy="73433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D07CDCE-0CEF-4BC5-A77D-F89FBE3B8774}"/>
                </a:ext>
              </a:extLst>
            </p:cNvPr>
            <p:cNvSpPr/>
            <p:nvPr/>
          </p:nvSpPr>
          <p:spPr>
            <a:xfrm>
              <a:off x="660110" y="330678"/>
              <a:ext cx="6745351" cy="584775"/>
            </a:xfrm>
            <a:prstGeom prst="roundRect">
              <a:avLst>
                <a:gd name="adj" fmla="val 50000"/>
              </a:avLst>
            </a:prstGeom>
            <a:solidFill>
              <a:srgbClr val="006A88"/>
            </a:solidFill>
            <a:ln>
              <a:solidFill>
                <a:srgbClr val="006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ublic Sans" pitchFamily="2" charset="0"/>
                  <a:ea typeface="+mn-ea"/>
                  <a:cs typeface="+mn-cs"/>
                </a:rPr>
                <a:t>Changes to the Validation Report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D1649A9-A246-4E74-9FEE-AB39EA4BD415}"/>
                </a:ext>
              </a:extLst>
            </p:cNvPr>
            <p:cNvSpPr/>
            <p:nvPr/>
          </p:nvSpPr>
          <p:spPr>
            <a:xfrm>
              <a:off x="359444" y="255898"/>
              <a:ext cx="734334" cy="734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6A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800" b="0" i="0" u="none" strike="noStrike" kern="1200" cap="none" spc="0" normalizeH="0" baseline="0" noProof="0">
                <a:ln>
                  <a:noFill/>
                </a:ln>
                <a:solidFill>
                  <a:srgbClr val="0A1732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A4E099-33DB-4682-ADB6-D37C3D60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26" y="1336261"/>
            <a:ext cx="7823548" cy="3305223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229870" indent="-229870">
              <a:lnSpc>
                <a:spcPct val="160000"/>
              </a:lnSpc>
            </a:pPr>
            <a:r>
              <a:rPr lang="en-AU" dirty="0">
                <a:latin typeface="Public Sans"/>
              </a:rPr>
              <a:t>Mismatches in Apprentice information held in ADMS and by the ATO will be picked up as validation or technical errors as part of the information sharing between the two systems.</a:t>
            </a:r>
            <a:endParaRPr lang="en-AU" dirty="0">
              <a:latin typeface="Public Sans" pitchFamily="2" charset="0"/>
            </a:endParaRPr>
          </a:p>
          <a:p>
            <a:pPr marL="229870" indent="-229870">
              <a:lnSpc>
                <a:spcPct val="160000"/>
              </a:lnSpc>
            </a:pPr>
            <a:r>
              <a:rPr lang="en-AU" dirty="0">
                <a:latin typeface="Public Sans"/>
              </a:rPr>
              <a:t>Each month, the department will provide a targeted report based on these errors to the appropriate Network Provider to resolve. </a:t>
            </a:r>
            <a:endParaRPr lang="en-AU" dirty="0">
              <a:latin typeface="Public Sans" pitchFamily="2" charset="0"/>
            </a:endParaRPr>
          </a:p>
          <a:p>
            <a:pPr marL="229870" indent="-229870">
              <a:lnSpc>
                <a:spcPct val="160000"/>
              </a:lnSpc>
            </a:pPr>
            <a:r>
              <a:rPr lang="en-AU" dirty="0">
                <a:latin typeface="Public Sans" pitchFamily="2" charset="0"/>
              </a:rPr>
              <a:t>This will result in increased data privacy and more accurate reporting. </a:t>
            </a:r>
          </a:p>
        </p:txBody>
      </p:sp>
      <p:pic>
        <p:nvPicPr>
          <p:cNvPr id="9" name="Graphic 8" descr="Contract outline">
            <a:extLst>
              <a:ext uri="{FF2B5EF4-FFF2-40B4-BE49-F238E27FC236}">
                <a16:creationId xmlns:a16="http://schemas.microsoft.com/office/drawing/2014/main" id="{A2256DA4-79AF-453A-8866-B4E18D022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2931" y="522159"/>
            <a:ext cx="584775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6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D95640D-07A8-4EC8-8CA6-B976074604C9}"/>
              </a:ext>
            </a:extLst>
          </p:cNvPr>
          <p:cNvGrpSpPr/>
          <p:nvPr/>
        </p:nvGrpSpPr>
        <p:grpSpPr>
          <a:xfrm>
            <a:off x="368152" y="447380"/>
            <a:ext cx="7046017" cy="734334"/>
            <a:chOff x="359444" y="255898"/>
            <a:chExt cx="7046017" cy="734334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ED07CDCE-0CEF-4BC5-A77D-F89FBE3B8774}"/>
                </a:ext>
              </a:extLst>
            </p:cNvPr>
            <p:cNvSpPr/>
            <p:nvPr/>
          </p:nvSpPr>
          <p:spPr>
            <a:xfrm>
              <a:off x="660110" y="330678"/>
              <a:ext cx="6745351" cy="584775"/>
            </a:xfrm>
            <a:prstGeom prst="roundRect">
              <a:avLst>
                <a:gd name="adj" fmla="val 50000"/>
              </a:avLst>
            </a:prstGeom>
            <a:solidFill>
              <a:srgbClr val="668640"/>
            </a:solidFill>
            <a:ln>
              <a:solidFill>
                <a:srgbClr val="668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61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400">
                  <a:solidFill>
                    <a:prstClr val="white"/>
                  </a:solidFill>
                  <a:latin typeface="Public Sans" pitchFamily="2" charset="0"/>
                </a:rPr>
                <a:t>Next Steps</a:t>
              </a:r>
              <a:endParaRPr kumimoji="0" lang="en-AU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D1649A9-A246-4E74-9FEE-AB39EA4BD415}"/>
                </a:ext>
              </a:extLst>
            </p:cNvPr>
            <p:cNvSpPr/>
            <p:nvPr/>
          </p:nvSpPr>
          <p:spPr>
            <a:xfrm>
              <a:off x="359444" y="255898"/>
              <a:ext cx="734334" cy="73433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668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800" b="0" i="0" u="none" strike="noStrike" kern="1200" cap="none" spc="0" normalizeH="0" baseline="0" noProof="0">
                <a:ln>
                  <a:noFill/>
                </a:ln>
                <a:solidFill>
                  <a:srgbClr val="0A1732"/>
                </a:solidFill>
                <a:effectLst/>
                <a:uLnTx/>
                <a:uFillTx/>
                <a:latin typeface="Public Sans" pitchFamily="2" charset="0"/>
                <a:ea typeface="+mn-ea"/>
                <a:cs typeface="+mn-cs"/>
              </a:endParaRPr>
            </a:p>
          </p:txBody>
        </p:sp>
      </p:grp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1A4E099-33DB-4682-ADB6-D37C3D60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26" y="1336261"/>
            <a:ext cx="7823548" cy="33052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AU" dirty="0">
                <a:latin typeface="Public Sans" pitchFamily="2" charset="0"/>
              </a:rPr>
              <a:t>For Apprentices that are already receiving the AISS payment, please pass on this information about the change to the process.</a:t>
            </a:r>
          </a:p>
          <a:p>
            <a:pPr>
              <a:lnSpc>
                <a:spcPct val="150000"/>
              </a:lnSpc>
            </a:pPr>
            <a:r>
              <a:rPr lang="en-AU" dirty="0">
                <a:latin typeface="Public Sans" pitchFamily="2" charset="0"/>
              </a:rPr>
              <a:t>If you are aware of any eligible Apprentices that have yet to claim AISS, please encourage them to apply by generating the claim forms and assisting them with the process. </a:t>
            </a:r>
          </a:p>
        </p:txBody>
      </p:sp>
      <p:pic>
        <p:nvPicPr>
          <p:cNvPr id="8" name="Graphic 7" descr="Call center outline">
            <a:extLst>
              <a:ext uri="{FF2B5EF4-FFF2-40B4-BE49-F238E27FC236}">
                <a16:creationId xmlns:a16="http://schemas.microsoft.com/office/drawing/2014/main" id="{9003857B-FE15-42EF-A13C-D789094A2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77615" y="522160"/>
            <a:ext cx="515407" cy="58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288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60c66ad3-0b9a-478b-969a-cb034278b42e">Cleared</Status>
    <Reviewfeedback xmlns="60c66ad3-0b9a-478b-969a-cb034278b42e" xsi:nil="true"/>
    <PublicationLocation xmlns="60c66ad3-0b9a-478b-969a-cb034278b42e" xsi:nil="true"/>
    <ProductType xmlns="60c66ad3-0b9a-478b-969a-cb034278b42e">Slide Deck</ProductType>
    <Sprint xmlns="60c66ad3-0b9a-478b-969a-cb034278b42e" xsi:nil="true"/>
    <Stream xmlns="60c66ad3-0b9a-478b-969a-cb034278b42e">Communications</Stream>
    <Release xmlns="60c66ad3-0b9a-478b-969a-cb034278b42e" xsi:nil="true"/>
    <VersionNumber xmlns="60c66ad3-0b9a-478b-969a-cb034278b42e">1.01</VersionNumber>
    <Component xmlns="60c66ad3-0b9a-478b-969a-cb034278b42e" xsi:nil="true"/>
    <Sources xmlns="60c66ad3-0b9a-478b-969a-cb034278b42e" xsi:nil="true"/>
    <Deliverable xmlns="60c66ad3-0b9a-478b-969a-cb034278b42e">
      <Value>AISS</Value>
    </Deliverable>
    <Audience xmlns="60c66ad3-0b9a-478b-969a-cb034278b42e">
      <Value>AASN</Value>
    </Audience>
    <AssignedTo xmlns="60c66ad3-0b9a-478b-969a-cb034278b42e">
      <UserInfo>
        <DisplayName/>
        <AccountId xsi:nil="true"/>
        <AccountType/>
      </UserInfo>
    </AssignedTo>
    <TRIMID xmlns="60c66ad3-0b9a-478b-969a-cb034278b42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ACEEAA57C4EF4F89E0D9F6262102C4" ma:contentTypeVersion="21" ma:contentTypeDescription="Create a new document." ma:contentTypeScope="" ma:versionID="b391b0748413942112a82358f6e8d6c8">
  <xsd:schema xmlns:xsd="http://www.w3.org/2001/XMLSchema" xmlns:xs="http://www.w3.org/2001/XMLSchema" xmlns:p="http://schemas.microsoft.com/office/2006/metadata/properties" xmlns:ns2="60c66ad3-0b9a-478b-969a-cb034278b42e" targetNamespace="http://schemas.microsoft.com/office/2006/metadata/properties" ma:root="true" ma:fieldsID="8279ab048de1640e604786ef9d57e437" ns2:_="">
    <xsd:import namespace="60c66ad3-0b9a-478b-969a-cb034278b42e"/>
    <xsd:element name="properties">
      <xsd:complexType>
        <xsd:sequence>
          <xsd:element name="documentManagement">
            <xsd:complexType>
              <xsd:all>
                <xsd:element ref="ns2:ProductType"/>
                <xsd:element ref="ns2:Release" minOccurs="0"/>
                <xsd:element ref="ns2:Stream" minOccurs="0"/>
                <xsd:element ref="ns2:Deliverable" minOccurs="0"/>
                <xsd:element ref="ns2:Status" minOccurs="0"/>
                <xsd:element ref="ns2:Audience" minOccurs="0"/>
                <xsd:element ref="ns2:Sprint" minOccurs="0"/>
                <xsd:element ref="ns2:AssignedTo" minOccurs="0"/>
                <xsd:element ref="ns2:Sources" minOccurs="0"/>
                <xsd:element ref="ns2:VersionNumber"/>
                <xsd:element ref="ns2:MediaServiceMetadata" minOccurs="0"/>
                <xsd:element ref="ns2:MediaServiceFastMetadata" minOccurs="0"/>
                <xsd:element ref="ns2:TRIMID" minOccurs="0"/>
                <xsd:element ref="ns2:PublicationLocation" minOccurs="0"/>
                <xsd:element ref="ns2:MediaServiceAutoKeyPoints" minOccurs="0"/>
                <xsd:element ref="ns2:MediaServiceKeyPoints" minOccurs="0"/>
                <xsd:element ref="ns2:Component" minOccurs="0"/>
                <xsd:element ref="ns2:MediaServiceDateTaken" minOccurs="0"/>
                <xsd:element ref="ns2:MediaLengthInSeconds" minOccurs="0"/>
                <xsd:element ref="ns2:Reviewfeedbac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66ad3-0b9a-478b-969a-cb034278b42e" elementFormDefault="qualified">
    <xsd:import namespace="http://schemas.microsoft.com/office/2006/documentManagement/types"/>
    <xsd:import namespace="http://schemas.microsoft.com/office/infopath/2007/PartnerControls"/>
    <xsd:element name="ProductType" ma:index="8" ma:displayName="Product Type" ma:description="The type of product" ma:format="Dropdown" ma:internalName="ProductType">
      <xsd:simpleType>
        <xsd:restriction base="dms:Choice">
          <xsd:enumeration value="Video"/>
          <xsd:enumeration value="QRG"/>
          <xsd:enumeration value="Fact Sheet"/>
          <xsd:enumeration value="Knowledge Article"/>
          <xsd:enumeration value="Field Guide"/>
          <xsd:enumeration value="User Journey"/>
          <xsd:enumeration value="Info Sheet"/>
          <xsd:enumeration value="Talking Points"/>
          <xsd:enumeration value="FAQ"/>
          <xsd:enumeration value="Infographic"/>
          <xsd:enumeration value="Current State vs Future State"/>
          <xsd:enumeration value="Slide Deck"/>
          <xsd:enumeration value="Q&amp;A"/>
          <xsd:enumeration value="Design Brief"/>
        </xsd:restriction>
      </xsd:simpleType>
    </xsd:element>
    <xsd:element name="Release" ma:index="9" nillable="true" ma:displayName="Release" ma:description="What release is the product being developed to support" ma:format="Dropdown" ma:internalName="Release">
      <xsd:simpleType>
        <xsd:restriction base="dms:Text">
          <xsd:maxLength value="255"/>
        </xsd:restriction>
      </xsd:simpleType>
    </xsd:element>
    <xsd:element name="Stream" ma:index="10" nillable="true" ma:displayName="Stream" ma:description="Which stream is responsible for developing the product" ma:format="Dropdown" ma:internalName="Stream">
      <xsd:simpleType>
        <xsd:restriction base="dms:Choice">
          <xsd:enumeration value="Training"/>
          <xsd:enumeration value="Communications"/>
        </xsd:restriction>
      </xsd:simpleType>
    </xsd:element>
    <xsd:element name="Deliverable" ma:index="11" nillable="true" ma:displayName="Deliverable" ma:description="What deliverable has the product been developed to support?" ma:format="Dropdown" ma:internalName="Deliverabl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igital Identity"/>
                    <xsd:enumeration value="Training Contract"/>
                    <xsd:enumeration value="Wage Subsidy (BAC/CAC)"/>
                    <xsd:enumeration value="ADMS (General)"/>
                    <xsd:enumeration value="Employer Profile"/>
                    <xsd:enumeration value="AISS"/>
                  </xsd:restriction>
                </xsd:simpleType>
              </xsd:element>
            </xsd:sequence>
          </xsd:extension>
        </xsd:complexContent>
      </xsd:complexType>
    </xsd:element>
    <xsd:element name="Status" ma:index="12" nillable="true" ma:displayName="Status" ma:default="Draft" ma:description="The stage of development that the product is currently in" ma:format="Dropdown" ma:internalName="Status">
      <xsd:simpleType>
        <xsd:restriction base="dms:Choice">
          <xsd:enumeration value="New Product - To Be Developed"/>
          <xsd:enumeration value="Draft"/>
          <xsd:enumeration value="Reviewed (Change and Engagement)"/>
          <xsd:enumeration value="Under (Change and Engagement) Review"/>
          <xsd:enumeration value="Under (Tech/Policy) Review"/>
          <xsd:enumeration value="Reviewed (Technical/Policy)"/>
          <xsd:enumeration value="Iterating"/>
          <xsd:enumeration value="Awaiting Clearance"/>
          <xsd:enumeration value="Cleared"/>
          <xsd:enumeration value="Ready To Publish"/>
          <xsd:enumeration value="Published"/>
          <xsd:enumeration value="Archived"/>
        </xsd:restriction>
      </xsd:simpleType>
    </xsd:element>
    <xsd:element name="Audience" ma:index="13" nillable="true" ma:displayName="Audience" ma:description="Which audience(s) is the product being developed for?" ma:format="Dropdown" ma:internalName="Audienc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Employer"/>
                    <xsd:enumeration value="AASN"/>
                    <xsd:enumeration value="STA"/>
                    <xsd:enumeration value="SCM"/>
                    <xsd:enumeration value="NCSL"/>
                    <xsd:enumeration value="Apprentice"/>
                  </xsd:restriction>
                </xsd:simpleType>
              </xsd:element>
            </xsd:sequence>
          </xsd:extension>
        </xsd:complexContent>
      </xsd:complexType>
    </xsd:element>
    <xsd:element name="Sprint" ma:index="14" nillable="true" ma:displayName="Sprint" ma:description="Which sprint is the product being developed in?" ma:format="Dropdown" ma:internalName="Sprint">
      <xsd:simpleType>
        <xsd:restriction base="dms:Text">
          <xsd:maxLength value="255"/>
        </xsd:restriction>
      </xsd:simpleType>
    </xsd:element>
    <xsd:element name="AssignedTo" ma:index="15" nillable="true" ma:displayName="Assigned To" ma:description="The person or people responsible for or currently working on the document" ma:format="Dropdown" ma:list="UserInfo" ma:SharePointGroup="0" ma:internalName="AssignedTo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urces" ma:index="16" nillable="true" ma:displayName="Sources" ma:description="Add links or references to material that has been used as a source for the development of this product" ma:format="Dropdown" ma:internalName="Sources">
      <xsd:simpleType>
        <xsd:restriction base="dms:Note">
          <xsd:maxLength value="255"/>
        </xsd:restriction>
      </xsd:simpleType>
    </xsd:element>
    <xsd:element name="VersionNumber" ma:index="17" ma:displayName="Version Number" ma:decimals="2" ma:default="1.01" ma:description="The version number of the product. Calculated automatically" ma:format="Dropdown" ma:internalName="VersionNumber" ma:percentage="FALSE">
      <xsd:simpleType>
        <xsd:restriction base="dms:Number"/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TRIMID" ma:index="20" nillable="true" ma:displayName="TRIM ID" ma:format="Dropdown" ma:internalName="TRIMID">
      <xsd:simpleType>
        <xsd:restriction base="dms:Text">
          <xsd:maxLength value="255"/>
        </xsd:restriction>
      </xsd:simpleType>
    </xsd:element>
    <xsd:element name="PublicationLocation" ma:index="21" nillable="true" ma:displayName="Publication Location" ma:format="Dropdown" ma:internalName="PublicationLocation">
      <xsd:simpleType>
        <xsd:restriction base="dms:Note">
          <xsd:maxLength value="255"/>
        </xsd:restriction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omponent" ma:index="24" nillable="true" ma:displayName="Component" ma:format="Dropdown" ma:internalName="Component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myGovID"/>
                        <xsd:enumeration value="RAM"/>
                        <xsd:enumeration value="eSAM"/>
                        <xsd:enumeration value="Overview"/>
                        <xsd:enumeration value="Training Contract Overview"/>
                        <xsd:enumeration value="Apprentice Details"/>
                        <xsd:enumeration value="Employer Details"/>
                        <xsd:enumeration value="Training Contract Details"/>
                        <xsd:enumeration value="Create a Training Contrac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Reviewfeedback" ma:index="27" nillable="true" ma:displayName="Review feedback" ma:format="Dropdown" ma:internalName="Reviewfeedback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5A463-E88A-4765-9A1A-8834114F8F6A}">
  <ds:schemaRefs>
    <ds:schemaRef ds:uri="http://schemas.microsoft.com/office/2006/metadata/properties"/>
    <ds:schemaRef ds:uri="http://purl.org/dc/terms/"/>
    <ds:schemaRef ds:uri="http://purl.org/dc/dcmitype/"/>
    <ds:schemaRef ds:uri="60c66ad3-0b9a-478b-969a-cb034278b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E0F5D4-4441-4084-A25F-CD8AC8AA6E17}">
  <ds:schemaRefs>
    <ds:schemaRef ds:uri="60c66ad3-0b9a-478b-969a-cb034278b4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255</Words>
  <Application>Microsoft Office PowerPoint</Application>
  <PresentationFormat>Custom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Public Sans</vt:lpstr>
      <vt:lpstr>1_Custom Design</vt:lpstr>
      <vt:lpstr>2_White</vt:lpstr>
      <vt:lpstr>3_Navy</vt:lpstr>
      <vt:lpstr>Changes to the AISS Payment Process</vt:lpstr>
      <vt:lpstr>PowerPoint Presentation</vt:lpstr>
      <vt:lpstr>PowerPoint Presentation</vt:lpstr>
      <vt:lpstr>PowerPoint Presentation</vt:lpstr>
      <vt:lpstr>PowerPoint Presentation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- Changes to the AISS Payment Process - V1.01</dc:title>
  <dc:creator>Melissa Jones</dc:creator>
  <cp:lastModifiedBy>SIMPSON,Glen</cp:lastModifiedBy>
  <cp:revision>3</cp:revision>
  <dcterms:created xsi:type="dcterms:W3CDTF">2014-06-03T05:41:25Z</dcterms:created>
  <dcterms:modified xsi:type="dcterms:W3CDTF">2022-06-29T06:38:18Z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Department Stream">
    <vt:lpwstr>Education</vt:lpwstr>
  </property>
  <property fmtid="{D5CDD505-2E9C-101B-9397-08002B2CF9AE}" pid="6" name="TemplateUrl">
    <vt:lpwstr/>
  </property>
  <property fmtid="{D5CDD505-2E9C-101B-9397-08002B2CF9AE}" pid="7" name="ContentTypeId">
    <vt:lpwstr>0x01010034ACEEAA57C4EF4F89E0D9F6262102C4</vt:lpwstr>
  </property>
  <property fmtid="{D5CDD505-2E9C-101B-9397-08002B2CF9AE}" pid="8" name="MSIP_Label_79d889eb-932f-4752-8739-64d25806ef64_Enabled">
    <vt:lpwstr>true</vt:lpwstr>
  </property>
  <property fmtid="{D5CDD505-2E9C-101B-9397-08002B2CF9AE}" pid="9" name="MSIP_Label_79d889eb-932f-4752-8739-64d25806ef64_SetDate">
    <vt:lpwstr>2022-04-13T06:23:24Z</vt:lpwstr>
  </property>
  <property fmtid="{D5CDD505-2E9C-101B-9397-08002B2CF9AE}" pid="10" name="MSIP_Label_79d889eb-932f-4752-8739-64d25806ef64_Method">
    <vt:lpwstr>Privileged</vt:lpwstr>
  </property>
  <property fmtid="{D5CDD505-2E9C-101B-9397-08002B2CF9AE}" pid="11" name="MSIP_Label_79d889eb-932f-4752-8739-64d25806ef64_Name">
    <vt:lpwstr>79d889eb-932f-4752-8739-64d25806ef64</vt:lpwstr>
  </property>
  <property fmtid="{D5CDD505-2E9C-101B-9397-08002B2CF9AE}" pid="12" name="MSIP_Label_79d889eb-932f-4752-8739-64d25806ef64_SiteId">
    <vt:lpwstr>dd0cfd15-4558-4b12-8bad-ea26984fc417</vt:lpwstr>
  </property>
  <property fmtid="{D5CDD505-2E9C-101B-9397-08002B2CF9AE}" pid="13" name="MSIP_Label_79d889eb-932f-4752-8739-64d25806ef64_ActionId">
    <vt:lpwstr>95d90267-1730-4eec-9714-b69a75356a90</vt:lpwstr>
  </property>
  <property fmtid="{D5CDD505-2E9C-101B-9397-08002B2CF9AE}" pid="14" name="MSIP_Label_79d889eb-932f-4752-8739-64d25806ef64_ContentBits">
    <vt:lpwstr>0</vt:lpwstr>
  </property>
</Properties>
</file>